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85" r:id="rId4"/>
    <p:sldId id="286" r:id="rId5"/>
    <p:sldId id="287" r:id="rId6"/>
    <p:sldId id="289" r:id="rId7"/>
    <p:sldId id="282" r:id="rId8"/>
    <p:sldId id="272" r:id="rId9"/>
    <p:sldId id="269" r:id="rId10"/>
    <p:sldId id="274" r:id="rId11"/>
    <p:sldId id="275" r:id="rId12"/>
    <p:sldId id="270" r:id="rId13"/>
    <p:sldId id="290" r:id="rId14"/>
    <p:sldId id="294" r:id="rId15"/>
    <p:sldId id="295" r:id="rId16"/>
    <p:sldId id="296" r:id="rId17"/>
    <p:sldId id="267" r:id="rId18"/>
    <p:sldId id="266" r:id="rId19"/>
    <p:sldId id="291" r:id="rId20"/>
    <p:sldId id="263" r:id="rId21"/>
    <p:sldId id="264" r:id="rId22"/>
    <p:sldId id="265" r:id="rId23"/>
    <p:sldId id="292" r:id="rId24"/>
    <p:sldId id="260" r:id="rId25"/>
    <p:sldId id="276" r:id="rId26"/>
    <p:sldId id="271" r:id="rId27"/>
    <p:sldId id="293" r:id="rId28"/>
    <p:sldId id="297" r:id="rId29"/>
    <p:sldId id="288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4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79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11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2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8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2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11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81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3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26A2-6E21-45C3-B147-8D53790E4D9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2D5C851-EA37-4EA6-AEBC-8A49C53CB96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hyperlink" Target="https://vk.com/club4467235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hyperlink" Target="https://vk.com/club191331129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78" y="161238"/>
            <a:ext cx="4755292" cy="15302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568" y="317967"/>
            <a:ext cx="10006342" cy="104923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учреждение дополнительного образования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Рязанский городской Дворец детского творчества»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312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ПРОБЛЕМЫ МОТИВАЦИИ ОТКЛОНЯЮЩЕГОСЯ ПОВЕДЕНИЯ ПОДРОСТКОВ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4681728"/>
            <a:ext cx="7717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</a:t>
            </a:r>
            <a:r>
              <a:rPr lang="ru-RU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Паршина Н.В.,</a:t>
            </a:r>
          </a:p>
          <a:p>
            <a:pPr algn="ctr"/>
            <a:r>
              <a:rPr lang="ru-RU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педагог-психолог  высшей квалификационной категории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71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21A4066-B261-49FE-952E-A0FE3EE75C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81B4579-E2EA-4BD7-94FF-0A0BEE135C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6FCE2D-2139-18A6-0AEC-FE98A0E3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кальян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1958111-BC13-4D45-AB27-0C2C83F9BA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FFE474-3EA8-ADB6-B315-F539E8B6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700" dirty="0"/>
              <a:t>Неважно, чем заправляют кальян ‒ основное канцерогенное действие оказывают продукты горения угля, не табак. Полициклических ароматических углеводородов (смол) в продуктах горения кальяна больше, чем в сигаретах! Особенно ужасен кокосовый уголь, там этих продуктов в 6 раз больше по сравнению с табаком.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2188758-E18A-4CE5-9D03-F4BF5D887C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821513DD-C15F-4381-AEA6-ED9E5E218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ED2DE01-7F43-4858-85FC-27022DA78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42F4933-2ECF-4EE5-BCE4-F19E3CA609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6FAC23C-014D-4AC5-AD1B-36F7D0E7E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C701103-891C-49CE-2C62-E5D10090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379" y="1263997"/>
            <a:ext cx="4751294" cy="35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6E6531A-0776-43BA-A852-5FB5C7753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8C5273F-2B84-46BF-A94F-1A20E13B3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27461A-3A41-C7F6-690D-23AC6D830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603" y="803131"/>
            <a:ext cx="8622792" cy="45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774F763-8ED5-E56F-3E1C-AE51014B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921" y="-36575"/>
            <a:ext cx="12471816" cy="70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292352"/>
            <a:ext cx="9603275" cy="561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ВЛИЯНИЕ </a:t>
            </a:r>
            <a:r>
              <a:rPr lang="ru-RU" sz="2000" b="1" dirty="0" smtClean="0"/>
              <a:t>КУРИТЕЛЬНЫХ ГАДЖЕТОВ НА </a:t>
            </a:r>
            <a:r>
              <a:rPr lang="ru-RU" sz="2000" b="1" dirty="0"/>
              <a:t>ОРГАНИЗМ ПОДРОСТКОВ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1"/>
          </a:xfrm>
        </p:spPr>
        <p:txBody>
          <a:bodyPr>
            <a:normAutofit fontScale="32500" lnSpcReduction="20000"/>
          </a:bodyPr>
          <a:lstStyle/>
          <a:p>
            <a:pPr marL="0" indent="354013">
              <a:spcBef>
                <a:spcPts val="0"/>
              </a:spcBef>
              <a:buNone/>
            </a:pPr>
            <a:r>
              <a:rPr lang="ru-RU" sz="4200" dirty="0" smtClean="0"/>
              <a:t>В </a:t>
            </a:r>
            <a:r>
              <a:rPr lang="ru-RU" sz="4200" dirty="0"/>
              <a:t>процессе нагревания </a:t>
            </a:r>
            <a:r>
              <a:rPr lang="ru-RU" sz="4200" b="1" dirty="0"/>
              <a:t>пищевые </a:t>
            </a:r>
            <a:r>
              <a:rPr lang="ru-RU" sz="4200" b="1" dirty="0" err="1"/>
              <a:t>ароматизаторы</a:t>
            </a:r>
            <a:r>
              <a:rPr lang="ru-RU" sz="4200" b="1" dirty="0"/>
              <a:t> высвобождают частицы тяжелых металлов и канцерогены</a:t>
            </a:r>
            <a:r>
              <a:rPr lang="ru-RU" sz="4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/>
              <a:t>1</a:t>
            </a:r>
            <a:r>
              <a:rPr lang="ru-RU" sz="4200" dirty="0" smtClean="0"/>
              <a:t>. От </a:t>
            </a:r>
            <a:r>
              <a:rPr lang="ru-RU" sz="4200" dirty="0"/>
              <a:t>этого страдают органы внутренней секреции и прежде всего щитовидная железа, которая вырабатывает гормоны роста.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/>
              <a:t>2. Накопленные </a:t>
            </a:r>
            <a:r>
              <a:rPr lang="ru-RU" sz="4200" dirty="0"/>
              <a:t>в теле тяжёлые металлы негативно влияют на половую функцию, сказываются на работе мозга и подавляют эмоциональную сферу.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/>
              <a:t>3. Иммунитет </a:t>
            </a:r>
            <a:r>
              <a:rPr lang="ru-RU" sz="4200" dirty="0"/>
              <a:t>снижается.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/>
              <a:t>4. В </a:t>
            </a:r>
            <a:r>
              <a:rPr lang="ru-RU" sz="4200" dirty="0"/>
              <a:t>организм попадает </a:t>
            </a:r>
            <a:r>
              <a:rPr lang="ru-RU" sz="4200" b="1" dirty="0"/>
              <a:t>более тридцати вредных веществ и соединений</a:t>
            </a:r>
            <a:r>
              <a:rPr lang="ru-RU" sz="4200" dirty="0"/>
              <a:t>. Они способствуют развитию</a:t>
            </a:r>
          </a:p>
          <a:p>
            <a:pPr marL="719138" indent="0">
              <a:spcBef>
                <a:spcPts val="0"/>
              </a:spcBef>
              <a:buNone/>
            </a:pPr>
            <a:r>
              <a:rPr lang="ru-RU" sz="4200" dirty="0"/>
              <a:t>•	онкологии,</a:t>
            </a:r>
          </a:p>
          <a:p>
            <a:pPr marL="719138" indent="0">
              <a:spcBef>
                <a:spcPts val="0"/>
              </a:spcBef>
              <a:buNone/>
            </a:pPr>
            <a:r>
              <a:rPr lang="ru-RU" sz="4200" dirty="0"/>
              <a:t>•	пневмонии,</a:t>
            </a:r>
          </a:p>
          <a:p>
            <a:pPr marL="719138" indent="0">
              <a:spcBef>
                <a:spcPts val="0"/>
              </a:spcBef>
              <a:buNone/>
            </a:pPr>
            <a:r>
              <a:rPr lang="ru-RU" sz="4200" dirty="0"/>
              <a:t>•	гипертонии,</a:t>
            </a:r>
          </a:p>
          <a:p>
            <a:pPr marL="719138" indent="0">
              <a:spcBef>
                <a:spcPts val="0"/>
              </a:spcBef>
              <a:buNone/>
            </a:pPr>
            <a:r>
              <a:rPr lang="ru-RU" sz="4200" dirty="0"/>
              <a:t>•	провоцируют проблемы микроциркуляции в мозге,</a:t>
            </a:r>
          </a:p>
          <a:p>
            <a:pPr marL="719138" indent="0">
              <a:spcBef>
                <a:spcPts val="0"/>
              </a:spcBef>
              <a:buNone/>
            </a:pPr>
            <a:r>
              <a:rPr lang="ru-RU" sz="4200" dirty="0"/>
              <a:t>•	снижают иммунную защиту организма в целом.</a:t>
            </a:r>
          </a:p>
          <a:p>
            <a:pPr marL="0" indent="0">
              <a:spcBef>
                <a:spcPts val="0"/>
              </a:spcBef>
              <a:buNone/>
            </a:pPr>
            <a:endParaRPr lang="ru-RU" sz="4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900" b="1" dirty="0"/>
              <a:t>Подростковый организм не способен справляться с такой нагрузкой, поэтому вред </a:t>
            </a:r>
            <a:r>
              <a:rPr lang="ru-RU" sz="4900" b="1" dirty="0" err="1"/>
              <a:t>вейпа</a:t>
            </a:r>
            <a:r>
              <a:rPr lang="ru-RU" sz="4900" b="1" dirty="0"/>
              <a:t> для детей ещё более страшен, чем у взрослых.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0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402080"/>
            <a:ext cx="9603275" cy="451674"/>
          </a:xfrm>
        </p:spPr>
        <p:txBody>
          <a:bodyPr/>
          <a:lstStyle/>
          <a:p>
            <a:pPr algn="ctr"/>
            <a:r>
              <a:rPr lang="ru-RU" sz="2000" b="1" i="1" dirty="0"/>
              <a:t>побочные действия от </a:t>
            </a:r>
            <a:r>
              <a:rPr lang="ru-RU" sz="2000" b="1" i="1" dirty="0" smtClean="0"/>
              <a:t>парения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высыпания </a:t>
            </a:r>
            <a:r>
              <a:rPr lang="ru-RU" dirty="0"/>
              <a:t>на коже,</a:t>
            </a:r>
          </a:p>
          <a:p>
            <a:pPr lvl="0"/>
            <a:r>
              <a:rPr lang="ru-RU" dirty="0" err="1"/>
              <a:t>слюно</a:t>
            </a:r>
            <a:r>
              <a:rPr lang="ru-RU" dirty="0"/>
              <a:t>- и </a:t>
            </a:r>
            <a:r>
              <a:rPr lang="ru-RU" dirty="0" err="1"/>
              <a:t>слёзотечение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покраснение и зуд кожных покровов,</a:t>
            </a:r>
          </a:p>
          <a:p>
            <a:pPr lvl="0"/>
            <a:r>
              <a:rPr lang="ru-RU" dirty="0"/>
              <a:t>першение в горле,</a:t>
            </a:r>
          </a:p>
          <a:p>
            <a:pPr lvl="0"/>
            <a:r>
              <a:rPr lang="ru-RU" dirty="0"/>
              <a:t>аллергический </a:t>
            </a:r>
            <a:r>
              <a:rPr lang="ru-RU" dirty="0" smtClean="0"/>
              <a:t>кашель,</a:t>
            </a:r>
          </a:p>
          <a:p>
            <a:pPr lvl="0"/>
            <a:r>
              <a:rPr lang="ru-RU" dirty="0" smtClean="0"/>
              <a:t>«</a:t>
            </a:r>
            <a:r>
              <a:rPr lang="ru-RU" dirty="0" err="1" smtClean="0"/>
              <a:t>попкорновая</a:t>
            </a:r>
            <a:r>
              <a:rPr lang="ru-RU" dirty="0" smtClean="0"/>
              <a:t> болезнь».</a:t>
            </a:r>
          </a:p>
          <a:p>
            <a:pPr marL="0" indent="0" algn="ctr">
              <a:buNone/>
            </a:pPr>
            <a:r>
              <a:rPr lang="ru-RU" b="1" i="1" dirty="0"/>
              <a:t>В отличие от большинства лёгочных воспалений, «болезнь </a:t>
            </a:r>
            <a:r>
              <a:rPr lang="ru-RU" b="1" i="1" dirty="0" err="1"/>
              <a:t>вейперов</a:t>
            </a:r>
            <a:r>
              <a:rPr lang="ru-RU" b="1" i="1" dirty="0"/>
              <a:t>» практически не лечится антибиотиками. И даже после выписки из больницы сохраняется риск развития рецидивов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2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170432"/>
            <a:ext cx="9603275" cy="683322"/>
          </a:xfrm>
        </p:spPr>
        <p:txBody>
          <a:bodyPr/>
          <a:lstStyle/>
          <a:p>
            <a:pPr algn="ctr"/>
            <a:r>
              <a:rPr lang="ru-RU" sz="2000" b="1" dirty="0"/>
              <a:t>наряду с привыканием к никотину существует зависимость </a:t>
            </a:r>
            <a:r>
              <a:rPr lang="ru-RU" sz="2000" b="1" dirty="0" smtClean="0"/>
              <a:t>психологическая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 </a:t>
            </a:r>
            <a:r>
              <a:rPr lang="ru-RU" dirty="0"/>
              <a:t>процесс выдыхания пара приносит удовольствие. Вызывает мощный выброс</a:t>
            </a:r>
          </a:p>
          <a:p>
            <a:r>
              <a:rPr lang="ru-RU" dirty="0" smtClean="0"/>
              <a:t>серотонина</a:t>
            </a:r>
            <a:r>
              <a:rPr lang="ru-RU" dirty="0"/>
              <a:t>,</a:t>
            </a:r>
          </a:p>
          <a:p>
            <a:r>
              <a:rPr lang="ru-RU" dirty="0" err="1" smtClean="0"/>
              <a:t>эндорфинов</a:t>
            </a:r>
            <a:r>
              <a:rPr lang="ru-RU" dirty="0"/>
              <a:t>,</a:t>
            </a:r>
          </a:p>
          <a:p>
            <a:r>
              <a:rPr lang="ru-RU" dirty="0" smtClean="0"/>
              <a:t>дофамина</a:t>
            </a:r>
            <a:r>
              <a:rPr lang="ru-RU" dirty="0"/>
              <a:t>,</a:t>
            </a:r>
          </a:p>
          <a:p>
            <a:r>
              <a:rPr lang="ru-RU" dirty="0" smtClean="0"/>
              <a:t>окситоцина.</a:t>
            </a:r>
            <a:r>
              <a:rPr lang="ru-RU" dirty="0"/>
              <a:t>	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Они </a:t>
            </a:r>
            <a:r>
              <a:rPr lang="ru-RU" dirty="0"/>
              <a:t>отвечают за чувство удовлетворения и радости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dirty="0"/>
              <a:t>БЕЗОПАСНОСТЬ КУРИТЕЛЬНЫХ ГАДЖЕТОВ – НЕ БОЛЕЕ ЧЕМ РЕКЛАМНЫЙ ХОД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83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207008"/>
            <a:ext cx="9603275" cy="64674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в руках курильщика </a:t>
            </a:r>
            <a:r>
              <a:rPr lang="ru-RU" sz="2000" b="1" dirty="0" smtClean="0"/>
              <a:t>электронное устройство </a:t>
            </a:r>
            <a:r>
              <a:rPr lang="ru-RU" sz="2000" b="1" dirty="0" err="1" smtClean="0"/>
              <a:t>превратитЬся</a:t>
            </a:r>
            <a:r>
              <a:rPr lang="ru-RU" sz="2000" b="1" dirty="0" smtClean="0"/>
              <a:t> </a:t>
            </a:r>
            <a:r>
              <a:rPr lang="ru-RU" sz="2000" b="1" dirty="0"/>
              <a:t>в бомбу замедленного </a:t>
            </a:r>
            <a:r>
              <a:rPr lang="ru-RU" sz="2000" b="1" dirty="0" smtClean="0"/>
              <a:t>действия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Ни </a:t>
            </a:r>
            <a:r>
              <a:rPr lang="ru-RU" b="1" i="1" dirty="0"/>
              <a:t>сами устройства, ни жидкости к ним не проходят сертификации</a:t>
            </a:r>
            <a:r>
              <a:rPr lang="ru-RU" dirty="0"/>
              <a:t>. Они ввозятся в Россию без проверок. Собственного производства в России нет – оно под запретом. Поставщиком модных девайсов чаще всего становится Китай. Причём большую долю рынка занимают дешёвые аналоги, произведённые в полукустарных условиях.</a:t>
            </a:r>
          </a:p>
          <a:p>
            <a:pPr marL="0" indent="0">
              <a:buNone/>
            </a:pPr>
            <a:r>
              <a:rPr lang="ru-RU" b="1" i="1" dirty="0" smtClean="0"/>
              <a:t>ВЗРЫВ </a:t>
            </a:r>
            <a:r>
              <a:rPr lang="ru-RU" b="1" i="1" dirty="0"/>
              <a:t>ЭЛЕКТРОННОЙ СИГАРЕТЫ</a:t>
            </a:r>
            <a:r>
              <a:rPr lang="ru-RU" dirty="0"/>
              <a:t> со всеми вытекающими последствиями могут спровоцировать:</a:t>
            </a:r>
          </a:p>
          <a:p>
            <a:r>
              <a:rPr lang="ru-RU" dirty="0" smtClean="0"/>
              <a:t>неумелое </a:t>
            </a:r>
            <a:r>
              <a:rPr lang="ru-RU" dirty="0"/>
              <a:t>использование,</a:t>
            </a:r>
          </a:p>
          <a:p>
            <a:r>
              <a:rPr lang="ru-RU" dirty="0" smtClean="0"/>
              <a:t>перегрев</a:t>
            </a:r>
            <a:r>
              <a:rPr lang="ru-RU" dirty="0"/>
              <a:t>,</a:t>
            </a:r>
          </a:p>
          <a:p>
            <a:r>
              <a:rPr lang="ru-RU" dirty="0" smtClean="0"/>
              <a:t>попадание </a:t>
            </a:r>
            <a:r>
              <a:rPr lang="ru-RU" dirty="0"/>
              <a:t>воды на аккумулятор,</a:t>
            </a:r>
          </a:p>
          <a:p>
            <a:r>
              <a:rPr lang="ru-RU" dirty="0" smtClean="0"/>
              <a:t>лёгкое </a:t>
            </a:r>
            <a:r>
              <a:rPr lang="ru-RU" dirty="0"/>
              <a:t>замыкание.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886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BB14454-D00C-4958-BB39-F5F9F3ACD4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8A657A7-C4E5-425B-98FA-BB817FF7BF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95A6C3-474B-FEF1-BCEF-3A4775AC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СОль</a:t>
            </a:r>
            <a:endParaRPr lang="ru-RU" b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1084370-0E70-4003-9787-3490FCC20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B7C66D2-22E8-4E8F-829B-050BFA7C86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0B78D6F-1F61-4DBB-8F5A-934BB850DD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3EA261D-1F8C-4BE5-8586-3C1CC5CE8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Объект 3" descr="Изображение выглядит как человек, ру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E1EDD7B-17A0-8D90-7018-A62D4D5B8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02" b="-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99EC63C-42C3-F622-8305-5DBDD2B97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963" y="2015732"/>
            <a:ext cx="3762531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Это мощнейший синтетический психостимулятор, который с первого употребления начинает разрушительно действовать на организм и психику.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635D2BC-4EDA-4A3E-83BF-035608099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3C86EB9-7FA9-42F7-B348-A7FD17436A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3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7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" name="Picture 49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0" name="Straight Connector 51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53">
            <a:extLst>
              <a:ext uri="{FF2B5EF4-FFF2-40B4-BE49-F238E27FC236}">
                <a16:creationId xmlns="" xmlns:a16="http://schemas.microsoft.com/office/drawing/2014/main" id="{B6E6531A-0776-43BA-A852-5FB5C7753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5">
            <a:extLst>
              <a:ext uri="{FF2B5EF4-FFF2-40B4-BE49-F238E27FC236}">
                <a16:creationId xmlns="" xmlns:a16="http://schemas.microsoft.com/office/drawing/2014/main" id="{F8C5273F-2B84-46BF-A94F-1A20E13B3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4696BBA-316C-507E-9BEF-E9DACD373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65" y="866036"/>
            <a:ext cx="6595518" cy="44120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4696BBA-316C-507E-9BEF-E9DACD373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65" y="762140"/>
            <a:ext cx="6595518" cy="44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Все признаки употребления соли проявляются сразу же.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Действие </a:t>
            </a:r>
            <a:r>
              <a:rPr lang="ru-RU" sz="2000" b="1" dirty="0"/>
              <a:t>наркотика соль отражается в первую очередь НА ВНЕШНОСТИ: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поскольку </a:t>
            </a:r>
            <a:r>
              <a:rPr lang="ru-RU" dirty="0"/>
              <a:t>кожа иссушается, на ней могут начать проявляться </a:t>
            </a:r>
            <a:r>
              <a:rPr lang="ru-RU" dirty="0" smtClean="0"/>
              <a:t>язвочки, лицо </a:t>
            </a:r>
            <a:r>
              <a:rPr lang="ru-RU" dirty="0"/>
              <a:t>и тело становятся сухими, как наждак;</a:t>
            </a:r>
          </a:p>
          <a:p>
            <a:r>
              <a:rPr lang="ru-RU" dirty="0" smtClean="0"/>
              <a:t>расширенные </a:t>
            </a:r>
            <a:r>
              <a:rPr lang="ru-RU" dirty="0"/>
              <a:t>зрачки, беспокойно бегающий взгляд;</a:t>
            </a:r>
          </a:p>
          <a:p>
            <a:r>
              <a:rPr lang="ru-RU" dirty="0" smtClean="0"/>
              <a:t>слишком </a:t>
            </a:r>
            <a:r>
              <a:rPr lang="ru-RU" dirty="0"/>
              <a:t>суетливое поведение, длительная концентрация на мелких делах (особенно если обычно человек не занимается этим);</a:t>
            </a:r>
          </a:p>
          <a:p>
            <a:r>
              <a:rPr lang="ru-RU" dirty="0" smtClean="0"/>
              <a:t>красная </a:t>
            </a:r>
            <a:r>
              <a:rPr lang="ru-RU" dirty="0"/>
              <a:t>или слишком бледная кожа лица.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80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/>
              <a:t>Отклоняющееся (</a:t>
            </a:r>
            <a:r>
              <a:rPr lang="ru-RU" sz="2000" b="1" dirty="0" err="1"/>
              <a:t>девиантное</a:t>
            </a:r>
            <a:r>
              <a:rPr lang="ru-RU" sz="2000" b="1" dirty="0"/>
              <a:t>) поведение </a:t>
            </a:r>
            <a:r>
              <a:rPr lang="ru-RU" sz="2000" dirty="0"/>
              <a:t>– СТОЙКО повторяющееся поведение, не соответствующее общепринятым социальным нормам и наносящее ущерб самому человеку, окружающим людям и имуществу.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5510053" cy="34506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Девиация может быть</a:t>
            </a:r>
            <a:r>
              <a:rPr lang="ru-RU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i="1" u="sng" dirty="0"/>
              <a:t>позитивной </a:t>
            </a:r>
            <a:r>
              <a:rPr lang="ru-RU" dirty="0"/>
              <a:t>(не соответствующая образцам социального поведения в смысле улучшения их; приводит к положительным для общества последствиям: самопожертвование, героизм, альтруизм, </a:t>
            </a:r>
            <a:r>
              <a:rPr lang="ru-RU" dirty="0" err="1"/>
              <a:t>трудоголизм</a:t>
            </a:r>
            <a:r>
              <a:rPr lang="ru-RU" dirty="0"/>
              <a:t>, обостренное чувство жалости, выдающиеся таланты и способности, одаренность и т.п.);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i="1" u="sng" dirty="0"/>
              <a:t>негативной</a:t>
            </a:r>
            <a:r>
              <a:rPr lang="ru-RU" dirty="0"/>
              <a:t> (нарушает требования социальных норм, приводит к негативным социальным последствиям).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68" y="2426208"/>
            <a:ext cx="4255008" cy="27044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32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0CABCAE3-64FC-4149-819F-2C1812824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012FDCFE-9AD2-4D8A-8CBF-B3AA37EBF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FBD463FC-4CA8-4FF4-85A3-AF9F4B98D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BECF35C3-8B44-4F4B-BD25-4C01823DB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8" name="Rectangle 87">
            <a:extLst>
              <a:ext uri="{FF2B5EF4-FFF2-40B4-BE49-F238E27FC236}">
                <a16:creationId xmlns="" xmlns:a16="http://schemas.microsoft.com/office/drawing/2014/main" id="{2FA7AD0A-1871-4DF8-9235-F49D0513B9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36B04CFB-FAE5-47DD-9B3E-4E9BA7A89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1D7E6B-0BDC-8A67-5F4B-0BB0C942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21" y="2101826"/>
            <a:ext cx="2823919" cy="833957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b="1" dirty="0" err="1"/>
              <a:t>Насвай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EE68D41B-9286-479F-9AB7-678C8E348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E8ACF89C-CFC3-4D68-B3C4-2BEFB7BBE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B770B7D-3C5C-4682-8DF0-20783592F3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A6893E11-7EC1-4EB6-A2A8-0B693F8FE5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622F7FD7-8884-4FD5-95AB-0B5C6033A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0BFCE45-E58A-F0D4-3B06-27A03AA08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2385" y="1116345"/>
            <a:ext cx="5154896" cy="386617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16EFE474-4FE0-4E8F-8F09-5ED2C9E76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CF8B8C81-54DC-4AF5-B682-3A2C70A6B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1054DE2-8332-0D59-A757-4AFEEE8A67A4}"/>
              </a:ext>
            </a:extLst>
          </p:cNvPr>
          <p:cNvSpPr txBox="1">
            <a:spLocks/>
          </p:cNvSpPr>
          <p:nvPr/>
        </p:nvSpPr>
        <p:spPr>
          <a:xfrm>
            <a:off x="691658" y="3801132"/>
            <a:ext cx="2823919" cy="186876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/>
              <a:t>жевательный</a:t>
            </a:r>
            <a:r>
              <a:rPr lang="en-US" sz="2000" dirty="0"/>
              <a:t> </a:t>
            </a:r>
            <a:r>
              <a:rPr lang="en-US" sz="2000" dirty="0" err="1"/>
              <a:t>табак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в 2013 </a:t>
            </a:r>
            <a:r>
              <a:rPr lang="en-US" sz="2000" dirty="0" err="1"/>
              <a:t>году</a:t>
            </a:r>
            <a:r>
              <a:rPr lang="en-US" sz="2000" dirty="0"/>
              <a:t>. </a:t>
            </a:r>
            <a:r>
              <a:rPr lang="en-US" sz="2000" dirty="0" err="1"/>
              <a:t>вещество</a:t>
            </a:r>
            <a:r>
              <a:rPr lang="en-US" sz="2000" dirty="0"/>
              <a:t> </a:t>
            </a:r>
            <a:r>
              <a:rPr lang="en-US" sz="2000" dirty="0" err="1"/>
              <a:t>внесено</a:t>
            </a:r>
            <a:r>
              <a:rPr lang="en-US" sz="2000" dirty="0"/>
              <a:t> в </a:t>
            </a:r>
            <a:r>
              <a:rPr lang="en-US" sz="2000" dirty="0" err="1"/>
              <a:t>список</a:t>
            </a:r>
            <a:r>
              <a:rPr lang="en-US" sz="2000" dirty="0"/>
              <a:t> </a:t>
            </a:r>
            <a:r>
              <a:rPr lang="en-US" sz="2000" dirty="0" err="1"/>
              <a:t>наркотических</a:t>
            </a:r>
            <a:r>
              <a:rPr lang="en-US" sz="2000" dirty="0"/>
              <a:t> </a:t>
            </a:r>
            <a:r>
              <a:rPr lang="en-US" sz="2000" dirty="0" err="1"/>
              <a:t>веществ</a:t>
            </a:r>
            <a:r>
              <a:rPr lang="en-US" sz="2000" dirty="0"/>
              <a:t>, </a:t>
            </a:r>
            <a:r>
              <a:rPr lang="en-US" sz="2000" dirty="0" err="1"/>
              <a:t>запрещенных</a:t>
            </a:r>
            <a:r>
              <a:rPr lang="en-US" sz="2000" dirty="0"/>
              <a:t> </a:t>
            </a:r>
            <a:endParaRPr lang="ru-RU" sz="2000" dirty="0"/>
          </a:p>
          <a:p>
            <a:pPr algn="ctr"/>
            <a:r>
              <a:rPr lang="en-US" sz="2000" dirty="0"/>
              <a:t>к </a:t>
            </a:r>
            <a:r>
              <a:rPr lang="en-US" sz="2000" dirty="0" err="1"/>
              <a:t>изготовлению</a:t>
            </a:r>
            <a:r>
              <a:rPr lang="en-US" sz="2000" dirty="0"/>
              <a:t> </a:t>
            </a:r>
            <a:endParaRPr lang="ru-RU" sz="2000" dirty="0"/>
          </a:p>
          <a:p>
            <a:pPr algn="ctr"/>
            <a:r>
              <a:rPr lang="en-US" sz="2000" dirty="0"/>
              <a:t>и </a:t>
            </a:r>
            <a:r>
              <a:rPr lang="en-US" sz="2000" dirty="0" err="1"/>
              <a:t>распространению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456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6E6531A-0776-43BA-A852-5FB5C7753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8C5273F-2B84-46BF-A94F-1A20E13B3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CC3822-A09A-4924-884E-8084842C0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0" b="11186"/>
          <a:stretch/>
        </p:blipFill>
        <p:spPr>
          <a:xfrm>
            <a:off x="2929179" y="864573"/>
            <a:ext cx="6880620" cy="44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64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3">
            <a:extLst>
              <a:ext uri="{FF2B5EF4-FFF2-40B4-BE49-F238E27FC236}">
                <a16:creationId xmlns="" xmlns:a16="http://schemas.microsoft.com/office/drawing/2014/main" id="{0CABCAE3-64FC-4149-819F-2C18128241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" name="Picture 35">
            <a:extLst>
              <a:ext uri="{FF2B5EF4-FFF2-40B4-BE49-F238E27FC236}">
                <a16:creationId xmlns="" xmlns:a16="http://schemas.microsoft.com/office/drawing/2014/main" id="{012FDCFE-9AD2-4D8A-8CBF-B3AA37EBF6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9" name="Straight Connector 37">
            <a:extLst>
              <a:ext uri="{FF2B5EF4-FFF2-40B4-BE49-F238E27FC236}">
                <a16:creationId xmlns="" xmlns:a16="http://schemas.microsoft.com/office/drawing/2014/main" id="{FBD463FC-4CA8-4FF4-85A3-AF9F4B98D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9">
            <a:extLst>
              <a:ext uri="{FF2B5EF4-FFF2-40B4-BE49-F238E27FC236}">
                <a16:creationId xmlns="" xmlns:a16="http://schemas.microsoft.com/office/drawing/2014/main" id="{BECF35C3-8B44-4F4B-BD25-4C01823DB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41">
            <a:extLst>
              <a:ext uri="{FF2B5EF4-FFF2-40B4-BE49-F238E27FC236}">
                <a16:creationId xmlns="" xmlns:a16="http://schemas.microsoft.com/office/drawing/2014/main" id="{2FA7AD0A-1871-4DF8-9235-F49D0513B9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3">
            <a:extLst>
              <a:ext uri="{FF2B5EF4-FFF2-40B4-BE49-F238E27FC236}">
                <a16:creationId xmlns="" xmlns:a16="http://schemas.microsoft.com/office/drawing/2014/main" id="{36B04CFB-FAE5-47DD-9B3E-4E9BA7A89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5794F9-D148-DA11-A3CA-E0CCF9A0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2219295"/>
            <a:ext cx="2823919" cy="59901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800" b="1" dirty="0" err="1"/>
              <a:t>Снюс</a:t>
            </a:r>
            <a:r>
              <a:rPr lang="en-US" sz="2800" b="1" dirty="0"/>
              <a:t> </a:t>
            </a:r>
          </a:p>
        </p:txBody>
      </p:sp>
      <p:cxnSp>
        <p:nvCxnSpPr>
          <p:cNvPr id="63" name="Straight Connector 45">
            <a:extLst>
              <a:ext uri="{FF2B5EF4-FFF2-40B4-BE49-F238E27FC236}">
                <a16:creationId xmlns="" xmlns:a16="http://schemas.microsoft.com/office/drawing/2014/main" id="{EE68D41B-9286-479F-9AB7-678C8E348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4" name="Group 47">
            <a:extLst>
              <a:ext uri="{FF2B5EF4-FFF2-40B4-BE49-F238E27FC236}">
                <a16:creationId xmlns="" xmlns:a16="http://schemas.microsoft.com/office/drawing/2014/main" id="{E8ACF89C-CFC3-4D68-B3C4-2BEFB7BBE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65" name="Rectangle 48">
              <a:extLst>
                <a:ext uri="{FF2B5EF4-FFF2-40B4-BE49-F238E27FC236}">
                  <a16:creationId xmlns="" xmlns:a16="http://schemas.microsoft.com/office/drawing/2014/main" id="{3B770B7D-3C5C-4682-8DF0-20783592F3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49">
              <a:extLst>
                <a:ext uri="{FF2B5EF4-FFF2-40B4-BE49-F238E27FC236}">
                  <a16:creationId xmlns="" xmlns:a16="http://schemas.microsoft.com/office/drawing/2014/main" id="{A6893E11-7EC1-4EB6-A2A8-0B693F8FE5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51">
            <a:extLst>
              <a:ext uri="{FF2B5EF4-FFF2-40B4-BE49-F238E27FC236}">
                <a16:creationId xmlns="" xmlns:a16="http://schemas.microsoft.com/office/drawing/2014/main" id="{622F7FD7-8884-4FD5-95AB-0B5C6033A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53">
            <a:extLst>
              <a:ext uri="{FF2B5EF4-FFF2-40B4-BE49-F238E27FC236}">
                <a16:creationId xmlns="" xmlns:a16="http://schemas.microsoft.com/office/drawing/2014/main" id="{16EFE474-4FE0-4E8F-8F09-5ED2C9E76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CF8B8C81-54DC-4AF5-B682-3A2C70A6B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F79B461-8D3A-CF39-ADB0-2961CCA4A84A}"/>
              </a:ext>
            </a:extLst>
          </p:cNvPr>
          <p:cNvSpPr txBox="1">
            <a:spLocks/>
          </p:cNvSpPr>
          <p:nvPr/>
        </p:nvSpPr>
        <p:spPr>
          <a:xfrm>
            <a:off x="538401" y="4894498"/>
            <a:ext cx="3281599" cy="76892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i="0" dirty="0">
                <a:effectLst/>
                <a:latin typeface="Arial" panose="020B0604020202020204" pitchFamily="34" charset="0"/>
              </a:rPr>
              <a:t>измельчённый увлажнённый табак, который помещают между верхней (реже — нижней) губой и десной</a:t>
            </a:r>
            <a:r>
              <a:rPr lang="ru-RU" sz="2000" baseline="30000" dirty="0">
                <a:latin typeface="Arial" panose="020B0604020202020204" pitchFamily="34" charset="0"/>
              </a:rPr>
              <a:t> 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на длительное время .</a:t>
            </a:r>
            <a:endParaRPr lang="en-US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0616FBA-3B9C-34D1-9863-EBF0EEA4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184" y="1226728"/>
            <a:ext cx="6566871" cy="37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90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315844"/>
            <a:ext cx="9603275" cy="53791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СНЮС («тихий убийца»)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09495"/>
          </a:xfrm>
        </p:spPr>
        <p:txBody>
          <a:bodyPr>
            <a:normAutofit fontScale="55000" lnSpcReduction="20000"/>
          </a:bodyPr>
          <a:lstStyle/>
          <a:p>
            <a:pPr marL="0" algn="just">
              <a:spcBef>
                <a:spcPts val="0"/>
              </a:spcBef>
            </a:pPr>
            <a:r>
              <a:rPr lang="ru-RU" sz="2500" dirty="0" smtClean="0"/>
              <a:t>Минимально </a:t>
            </a:r>
            <a:r>
              <a:rPr lang="ru-RU" sz="2500" dirty="0"/>
              <a:t>в </a:t>
            </a:r>
            <a:r>
              <a:rPr lang="ru-RU" sz="2500" dirty="0" err="1"/>
              <a:t>снюсе</a:t>
            </a:r>
            <a:r>
              <a:rPr lang="ru-RU" sz="2500" dirty="0"/>
              <a:t> содержится </a:t>
            </a:r>
            <a:r>
              <a:rPr lang="ru-RU" sz="2500" b="1" dirty="0"/>
              <a:t>15 мг на 1 г смеси</a:t>
            </a:r>
            <a:r>
              <a:rPr lang="ru-RU" sz="2500" dirty="0"/>
              <a:t>, максимально </a:t>
            </a:r>
            <a:r>
              <a:rPr lang="ru-RU" sz="2500" b="1" dirty="0"/>
              <a:t>‒ 90 </a:t>
            </a:r>
            <a:r>
              <a:rPr lang="ru-RU" sz="2500" b="1" dirty="0" smtClean="0"/>
              <a:t>мг никотина</a:t>
            </a:r>
            <a:r>
              <a:rPr lang="ru-RU" sz="2500" dirty="0" smtClean="0"/>
              <a:t>. В сигарете </a:t>
            </a:r>
            <a:r>
              <a:rPr lang="ru-RU" sz="2500" b="1" dirty="0"/>
              <a:t>‒</a:t>
            </a:r>
            <a:r>
              <a:rPr lang="ru-RU" sz="2500" dirty="0" smtClean="0"/>
              <a:t> </a:t>
            </a:r>
            <a:r>
              <a:rPr lang="ru-RU" sz="2500" dirty="0" smtClean="0"/>
              <a:t>от </a:t>
            </a:r>
            <a:r>
              <a:rPr lang="ru-RU" sz="2500" b="1" dirty="0"/>
              <a:t>0,8 до 3 мг </a:t>
            </a:r>
            <a:r>
              <a:rPr lang="ru-RU" sz="2500" dirty="0"/>
              <a:t>на одно </a:t>
            </a:r>
            <a:r>
              <a:rPr lang="ru-RU" sz="2500" dirty="0" smtClean="0"/>
              <a:t>изделие. Дозировки </a:t>
            </a:r>
            <a:r>
              <a:rPr lang="ru-RU" sz="2500" dirty="0"/>
              <a:t>просто убийственные. </a:t>
            </a:r>
            <a:endParaRPr lang="ru-RU" sz="25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500" dirty="0"/>
          </a:p>
          <a:p>
            <a:pPr marL="0" algn="just">
              <a:spcBef>
                <a:spcPts val="0"/>
              </a:spcBef>
            </a:pPr>
            <a:r>
              <a:rPr lang="ru-RU" sz="2500" dirty="0"/>
              <a:t>Употребление пакетика </a:t>
            </a:r>
            <a:r>
              <a:rPr lang="ru-RU" sz="2500" dirty="0" err="1"/>
              <a:t>снюса</a:t>
            </a:r>
            <a:r>
              <a:rPr lang="ru-RU" sz="2500" dirty="0"/>
              <a:t> равносильно выкуриванию </a:t>
            </a:r>
            <a:r>
              <a:rPr lang="ru-RU" sz="2500" b="1" dirty="0"/>
              <a:t>минимум 5 сигарет </a:t>
            </a:r>
            <a:r>
              <a:rPr lang="ru-RU" sz="2500" dirty="0"/>
              <a:t>подряд</a:t>
            </a:r>
            <a:r>
              <a:rPr lang="ru-RU" sz="25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500" dirty="0"/>
          </a:p>
          <a:p>
            <a:pPr marL="0" algn="just">
              <a:spcBef>
                <a:spcPts val="0"/>
              </a:spcBef>
            </a:pPr>
            <a:r>
              <a:rPr lang="ru-RU" sz="2500" b="1" dirty="0"/>
              <a:t>Критическая доза никотина ‒ 0.5-1 мг на кг массы тела ‒ угнетает дыхательный центр и нарушает работу центральной нервной системы</a:t>
            </a:r>
            <a:r>
              <a:rPr lang="ru-RU" sz="2500" dirty="0"/>
              <a:t>: </a:t>
            </a:r>
          </a:p>
          <a:p>
            <a:pPr marL="1165225" lvl="0" indent="0" algn="just">
              <a:spcBef>
                <a:spcPts val="0"/>
              </a:spcBef>
              <a:buFontTx/>
              <a:buChar char="-"/>
            </a:pPr>
            <a:r>
              <a:rPr lang="ru-RU" sz="2500" dirty="0" smtClean="0"/>
              <a:t> появление </a:t>
            </a:r>
            <a:r>
              <a:rPr lang="ru-RU" sz="2500" dirty="0"/>
              <a:t>расстройства зрения, </a:t>
            </a:r>
            <a:endParaRPr lang="ru-RU" sz="2500" dirty="0" smtClean="0"/>
          </a:p>
          <a:p>
            <a:pPr marL="1165225" lvl="0" indent="0" algn="just">
              <a:spcBef>
                <a:spcPts val="0"/>
              </a:spcBef>
              <a:buFontTx/>
              <a:buChar char="-"/>
            </a:pPr>
            <a:r>
              <a:rPr lang="ru-RU" sz="2500" dirty="0" smtClean="0"/>
              <a:t> слуха</a:t>
            </a:r>
            <a:r>
              <a:rPr lang="ru-RU" sz="2500" dirty="0"/>
              <a:t>, </a:t>
            </a:r>
            <a:endParaRPr lang="ru-RU" sz="2500" dirty="0" smtClean="0"/>
          </a:p>
          <a:p>
            <a:pPr marL="1165225" lvl="0" indent="0" algn="just">
              <a:spcBef>
                <a:spcPts val="0"/>
              </a:spcBef>
              <a:buFontTx/>
              <a:buChar char="-"/>
            </a:pPr>
            <a:r>
              <a:rPr lang="ru-RU" sz="2500" dirty="0"/>
              <a:t> </a:t>
            </a:r>
            <a:r>
              <a:rPr lang="ru-RU" sz="2500" dirty="0" err="1" smtClean="0"/>
              <a:t>cудорог</a:t>
            </a:r>
            <a:r>
              <a:rPr lang="ru-RU" sz="2500" dirty="0" smtClean="0"/>
              <a:t> </a:t>
            </a:r>
            <a:r>
              <a:rPr lang="ru-RU" sz="2500" dirty="0"/>
              <a:t>указывают на неотложное состояние. </a:t>
            </a:r>
            <a:endParaRPr lang="ru-RU" sz="2500" dirty="0" smtClean="0"/>
          </a:p>
          <a:p>
            <a:pPr marL="1165225" lvl="0" indent="0" algn="just">
              <a:spcBef>
                <a:spcPts val="0"/>
              </a:spcBef>
              <a:buFontTx/>
              <a:buChar char="-"/>
            </a:pPr>
            <a:endParaRPr lang="ru-RU" sz="2500" dirty="0"/>
          </a:p>
          <a:p>
            <a:pPr marL="0" algn="just">
              <a:spcBef>
                <a:spcPts val="0"/>
              </a:spcBef>
            </a:pPr>
            <a:r>
              <a:rPr lang="ru-RU" sz="2500" b="1" dirty="0" smtClean="0"/>
              <a:t>СМЕРТЕЛЬНАЯ </a:t>
            </a:r>
            <a:r>
              <a:rPr lang="ru-RU" sz="2500" b="1" dirty="0"/>
              <a:t>ДОЗА </a:t>
            </a:r>
            <a:r>
              <a:rPr lang="ru-RU" sz="2500" b="1" dirty="0" err="1"/>
              <a:t>снюса</a:t>
            </a:r>
            <a:r>
              <a:rPr lang="ru-RU" sz="2500" b="1" dirty="0"/>
              <a:t> для школьника младших классов – три грамма</a:t>
            </a:r>
            <a:r>
              <a:rPr lang="ru-RU" sz="2500" dirty="0"/>
              <a:t>. </a:t>
            </a:r>
            <a:r>
              <a:rPr lang="ru-RU" sz="2500" b="1" dirty="0"/>
              <a:t>В одном пакетике </a:t>
            </a:r>
            <a:r>
              <a:rPr lang="ru-RU" sz="2500" b="1" dirty="0" err="1"/>
              <a:t>снюса</a:t>
            </a:r>
            <a:r>
              <a:rPr lang="ru-RU" sz="2500" b="1" dirty="0"/>
              <a:t> ‒ 1 или 2 грамма, в зависимости от фасовки компании-производителя</a:t>
            </a:r>
            <a:r>
              <a:rPr lang="ru-RU" sz="2500" b="1" dirty="0" smtClean="0"/>
              <a:t>.</a:t>
            </a:r>
          </a:p>
          <a:p>
            <a:pPr marL="0" algn="just">
              <a:spcBef>
                <a:spcPts val="0"/>
              </a:spcBef>
            </a:pPr>
            <a:endParaRPr lang="ru-RU" sz="2500" dirty="0"/>
          </a:p>
          <a:p>
            <a:pPr marL="0" algn="just">
              <a:spcBef>
                <a:spcPts val="0"/>
              </a:spcBef>
            </a:pPr>
            <a:r>
              <a:rPr lang="ru-RU" sz="2500" dirty="0"/>
              <a:t>Некоторые специалисты считают, что </a:t>
            </a:r>
            <a:r>
              <a:rPr lang="ru-RU" sz="2500" b="1" dirty="0"/>
              <a:t>летальная доза для ребенка – 40–60 миллиграммов никотина за раз</a:t>
            </a:r>
            <a:r>
              <a:rPr lang="ru-RU" sz="2500" dirty="0"/>
              <a:t>. </a:t>
            </a:r>
            <a:endParaRPr lang="ru-RU" sz="25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500" dirty="0"/>
          </a:p>
          <a:p>
            <a:pPr marL="0" algn="just">
              <a:spcBef>
                <a:spcPts val="0"/>
              </a:spcBef>
            </a:pPr>
            <a:r>
              <a:rPr lang="ru-RU" sz="2500" b="1" i="1" dirty="0" err="1"/>
              <a:t>Cмерть</a:t>
            </a:r>
            <a:r>
              <a:rPr lang="ru-RU" sz="2500" b="1" i="1" dirty="0"/>
              <a:t> при отравлении никотином наступает от паралича дыхательного центра.</a:t>
            </a:r>
            <a:endParaRPr lang="ru-RU" sz="25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80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307BB76-4BBD-8A52-CCDA-EB3D61F21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649" y="27140"/>
            <a:ext cx="4863824" cy="68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6E6531A-0776-43BA-A852-5FB5C7753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8C5273F-2B84-46BF-A94F-1A20E13B3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924B4E-0C08-5D15-622B-70C16563A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518" y="803526"/>
            <a:ext cx="7674964" cy="45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9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6E6531A-0776-43BA-A852-5FB5C7753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8C5273F-2B84-46BF-A94F-1A20E13B3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76F8874-491D-878D-62A0-5F6B99790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974" b="19391"/>
          <a:stretch/>
        </p:blipFill>
        <p:spPr>
          <a:xfrm>
            <a:off x="2031530" y="1064302"/>
            <a:ext cx="8128940" cy="40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6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465545"/>
            <a:ext cx="9603275" cy="3882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КАК УЗНАТЬ, ЧТО ПОДРОСТОК УПОТРЕЛЯЕТ СНЮС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Раздражительность, перемены в поведении</a:t>
            </a:r>
            <a:r>
              <a:rPr lang="ru-RU" b="1" dirty="0" smtClean="0"/>
              <a:t>.</a:t>
            </a:r>
          </a:p>
          <a:p>
            <a:r>
              <a:rPr lang="ru-RU" b="1" dirty="0"/>
              <a:t>Потеря аппетита, бессонница, тошнота, головокружение</a:t>
            </a:r>
            <a:r>
              <a:rPr lang="ru-RU" dirty="0"/>
              <a:t>.</a:t>
            </a:r>
          </a:p>
          <a:p>
            <a:r>
              <a:rPr lang="ru-RU" b="1" dirty="0"/>
              <a:t>Ребёнок стал часто просить деньги на карманные </a:t>
            </a:r>
            <a:r>
              <a:rPr lang="ru-RU" b="1" dirty="0" smtClean="0"/>
              <a:t>расходы.</a:t>
            </a:r>
            <a:endParaRPr lang="ru-RU" dirty="0"/>
          </a:p>
          <a:p>
            <a:r>
              <a:rPr lang="ru-RU" b="1" dirty="0"/>
              <a:t>Резко падает успеваемость в </a:t>
            </a:r>
            <a:r>
              <a:rPr lang="ru-RU" b="1" dirty="0" smtClean="0"/>
              <a:t>школе.</a:t>
            </a:r>
            <a:endParaRPr lang="ru-RU" dirty="0"/>
          </a:p>
          <a:p>
            <a:r>
              <a:rPr lang="ru-RU" b="1" dirty="0"/>
              <a:t>Ребёнок стал часто </a:t>
            </a:r>
            <a:r>
              <a:rPr lang="ru-RU" b="1" dirty="0" smtClean="0"/>
              <a:t>болеть.</a:t>
            </a:r>
          </a:p>
          <a:p>
            <a:r>
              <a:rPr lang="ru-RU" b="1" dirty="0"/>
              <a:t>Язвы во </a:t>
            </a:r>
            <a:r>
              <a:rPr lang="ru-RU" b="1" dirty="0" smtClean="0"/>
              <a:t>рту.</a:t>
            </a:r>
            <a:endParaRPr lang="ru-RU" dirty="0"/>
          </a:p>
          <a:p>
            <a:r>
              <a:rPr lang="ru-RU" b="1" dirty="0"/>
              <a:t>Неожиданные аллергические </a:t>
            </a:r>
            <a:r>
              <a:rPr lang="ru-RU" b="1" dirty="0" smtClean="0"/>
              <a:t>реакции.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619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146048"/>
            <a:ext cx="9603275" cy="8696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ПОЧЕМУ </a:t>
            </a:r>
            <a:r>
              <a:rPr lang="ru-RU" sz="2000" b="1" dirty="0" smtClean="0"/>
              <a:t>ПОДРОСТКИ УПОТРЕБЛЯЮТ ПСИХО-АКТИВНЫЕ ВЕЩЕСТВА (ПАВ) и совершают рискованные поступки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Возрастные особенности подросткового возраста (реакция группирования со сверстниками) ‒ </a:t>
            </a:r>
            <a:r>
              <a:rPr lang="ru-RU" dirty="0"/>
              <a:t>важность принадлежности к группе, конформизм, скуку и склонность к рискованному поведению, что также объясняет всевозможные эксперименты детей с ПАВ</a:t>
            </a:r>
            <a:r>
              <a:rPr lang="ru-RU" dirty="0" smtClean="0"/>
              <a:t>.</a:t>
            </a:r>
          </a:p>
          <a:p>
            <a:r>
              <a:rPr lang="ru-RU" b="1" dirty="0"/>
              <a:t>Неблагополучные взаимоотношения в семье: </a:t>
            </a:r>
            <a:r>
              <a:rPr lang="ru-RU" dirty="0"/>
              <a:t>конфликтные отношения, отсутствие доверия и взаимопонимания, поддержки. Плюс недостаток жизненного опыта, незнание способов </a:t>
            </a:r>
            <a:r>
              <a:rPr lang="ru-RU" dirty="0" err="1"/>
              <a:t>самоподдержки</a:t>
            </a:r>
            <a:r>
              <a:rPr lang="ru-RU" dirty="0"/>
              <a:t>.</a:t>
            </a:r>
          </a:p>
          <a:p>
            <a:pPr algn="just"/>
            <a:r>
              <a:rPr lang="ru-RU" b="1" dirty="0" smtClean="0"/>
              <a:t>Из-за расслабляющего эффекта ПАВ, </a:t>
            </a:r>
            <a:r>
              <a:rPr lang="ru-RU" b="1" dirty="0"/>
              <a:t>для снижения психоэмоционального напряжения. </a:t>
            </a:r>
            <a:r>
              <a:rPr lang="ru-RU" dirty="0"/>
              <a:t>Неудачи в учёбе, требования, предъявляемые родителями и школой, неспособность поделиться проблемами с психологом или с близкими людьми приводят к потребности буквально физически отрегулировать свое эмоциональное состояние, что они и делают. </a:t>
            </a:r>
          </a:p>
        </p:txBody>
      </p:sp>
    </p:spTree>
    <p:extLst>
      <p:ext uri="{BB962C8B-B14F-4D97-AF65-F5344CB8AC3E}">
        <p14:creationId xmlns:p14="http://schemas.microsoft.com/office/powerpoint/2010/main" val="57623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84" y="0"/>
            <a:ext cx="9472374" cy="66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b="1" dirty="0" err="1"/>
              <a:t>Зацепинг</a:t>
            </a:r>
            <a:r>
              <a:rPr lang="ru-RU" sz="2200" b="1" dirty="0"/>
              <a:t>, или </a:t>
            </a:r>
            <a:r>
              <a:rPr lang="ru-RU" sz="2200" b="1" dirty="0" err="1"/>
              <a:t>трейнсерфинг</a:t>
            </a:r>
            <a:r>
              <a:rPr lang="ru-RU" sz="2200" b="1" dirty="0"/>
              <a:t> (от англ. </a:t>
            </a:r>
            <a:r>
              <a:rPr lang="ru-RU" sz="2200" b="1" dirty="0" err="1"/>
              <a:t>Train</a:t>
            </a:r>
            <a:r>
              <a:rPr lang="ru-RU" sz="2200" b="1" dirty="0"/>
              <a:t> </a:t>
            </a:r>
            <a:r>
              <a:rPr lang="ru-RU" sz="2200" b="1" dirty="0" err="1"/>
              <a:t>surfing</a:t>
            </a:r>
            <a:r>
              <a:rPr lang="ru-RU" sz="2200" b="1" dirty="0"/>
              <a:t>), </a:t>
            </a:r>
            <a:r>
              <a:rPr lang="ru-RU" sz="2200" dirty="0"/>
              <a:t>- езда на крыше транспортных составов (электрички, метро, автобуса), между или под вагонами.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4559077" cy="3450613"/>
          </a:xfrm>
        </p:spPr>
        <p:txBody>
          <a:bodyPr>
            <a:normAutofit fontScale="92500"/>
          </a:bodyPr>
          <a:lstStyle/>
          <a:p>
            <a:r>
              <a:rPr lang="ru-RU" dirty="0"/>
              <a:t>До 70% </a:t>
            </a:r>
            <a:r>
              <a:rPr lang="ru-RU" dirty="0" err="1"/>
              <a:t>зацеперов</a:t>
            </a:r>
            <a:r>
              <a:rPr lang="ru-RU" dirty="0"/>
              <a:t> гибнут в первые дни своего «увлечения». </a:t>
            </a:r>
            <a:endParaRPr lang="ru-RU" dirty="0" smtClean="0"/>
          </a:p>
          <a:p>
            <a:pPr algn="ctr"/>
            <a:r>
              <a:rPr lang="ru-RU" dirty="0" smtClean="0"/>
              <a:t>По </a:t>
            </a:r>
            <a:r>
              <a:rPr lang="ru-RU" dirty="0"/>
              <a:t>статистике за год только в ЦФО получили травмы 85 человек, </a:t>
            </a:r>
            <a:r>
              <a:rPr lang="ru-RU" dirty="0" smtClean="0"/>
              <a:t> </a:t>
            </a:r>
            <a:r>
              <a:rPr lang="ru-RU" dirty="0"/>
              <a:t>погибли — 50, выявлено и снято с поездов — 480 жителей Московской области.</a:t>
            </a:r>
            <a:br>
              <a:rPr lang="ru-RU" dirty="0"/>
            </a:br>
            <a:r>
              <a:rPr lang="ru-RU" b="1" dirty="0" smtClean="0"/>
              <a:t>Подростками движет желание любопытство</a:t>
            </a:r>
            <a:r>
              <a:rPr lang="ru-RU" b="1" dirty="0"/>
              <a:t>, желание </a:t>
            </a:r>
            <a:r>
              <a:rPr lang="ru-RU" b="1" dirty="0" smtClean="0"/>
              <a:t>испытать </a:t>
            </a:r>
            <a:r>
              <a:rPr lang="ru-RU" b="1" dirty="0"/>
              <a:t>себя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565" y="2146934"/>
            <a:ext cx="3866254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82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0838"/>
            <a:ext cx="12192000" cy="200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УВАЖАЕМЫЕ РОДИТЕЛИ!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ДЛЯ ЗНАКОМСТВА С ПОЛЕЗНОЙ ИНФОРМАЦИЕЙ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по вопросам воспитания ПРИГЛАШАЕМ </a:t>
            </a:r>
            <a:r>
              <a:rPr lang="ru-RU" sz="2800" b="1" cap="all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ВАС </a:t>
            </a:r>
            <a:endParaRPr lang="ru-RU" sz="2800" b="1" cap="all" dirty="0" smtClean="0">
              <a:ln w="3175" cmpd="sng">
                <a:noFill/>
              </a:ln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ГРУППЫ </a:t>
            </a:r>
            <a:r>
              <a:rPr lang="ru-RU" sz="2800" b="1" cap="all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СОЦИАЛЬНОЙ СЕТИ «ВКОНТАКТЕ»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28373"/>
            <a:ext cx="6096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школа развития личности</a:t>
            </a:r>
          </a:p>
          <a:p>
            <a:pPr algn="ctr">
              <a:spcAft>
                <a:spcPts val="0"/>
              </a:spcAft>
            </a:pPr>
            <a:r>
              <a:rPr lang="ru-RU" sz="2400" b="1" cap="all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для детей и родителей</a:t>
            </a:r>
          </a:p>
          <a:p>
            <a:pPr algn="ctr">
              <a:spcAft>
                <a:spcPts val="0"/>
              </a:spcAft>
            </a:pPr>
            <a:endParaRPr lang="ru-RU" sz="800" b="1" cap="all" dirty="0" smtClean="0">
              <a:ln w="3175" cmpd="sng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ru-RU" sz="1600" b="1" cap="all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sz="16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дошкольников и младших школьников)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https://vk.com/club44672353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137" y="2387685"/>
            <a:ext cx="1609483" cy="1597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Прямоугольник 5"/>
          <p:cNvSpPr/>
          <p:nvPr/>
        </p:nvSpPr>
        <p:spPr>
          <a:xfrm>
            <a:off x="3048000" y="4517595"/>
            <a:ext cx="6096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Диалог. Подростки и родители </a:t>
            </a: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vk.com/club191331129</a:t>
            </a:r>
            <a:endParaRPr lang="ru-RU" sz="2400" i="1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i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37" y="4199290"/>
            <a:ext cx="1620520" cy="16052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69" y="2400743"/>
            <a:ext cx="1563203" cy="1584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85" y="4316065"/>
            <a:ext cx="1603387" cy="16033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20276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8706" y="265379"/>
            <a:ext cx="7758545" cy="809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4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Уважаемые родители!</a:t>
            </a:r>
            <a:br>
              <a:rPr lang="ru-RU" sz="34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373" y="892016"/>
            <a:ext cx="10668643" cy="502086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или вашим детям необходима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психолога,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бращайтесь в кабинет 39, 2 этаж.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удобное время встречи,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понедельника по четверг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10.30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17.45 </a:t>
            </a:r>
          </a:p>
          <a:p>
            <a:pPr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звоните по телефону: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44-63-23.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педагог-психолог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высшей квалификационной категории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Паршина Наталья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21155" y="3032400"/>
            <a:ext cx="1584161" cy="13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402080"/>
            <a:ext cx="9603275" cy="451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факторы </a:t>
            </a:r>
            <a:r>
              <a:rPr lang="ru-RU" sz="2000" b="1" dirty="0" err="1"/>
              <a:t>способствуюЩИЕ</a:t>
            </a:r>
            <a:r>
              <a:rPr lang="ru-RU" sz="2000" b="1" dirty="0"/>
              <a:t> желанию проехать на крыше поезда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t"/>
            <a:r>
              <a:rPr lang="ru-RU" dirty="0" smtClean="0"/>
              <a:t>появление </a:t>
            </a:r>
            <a:r>
              <a:rPr lang="ru-RU" dirty="0"/>
              <a:t>в социальных сетях объединений любителей ездить на железнодорожном транспорте нестандартным методом;</a:t>
            </a:r>
          </a:p>
          <a:p>
            <a:pPr algn="just" fontAlgn="t"/>
            <a:r>
              <a:rPr lang="ru-RU" dirty="0" smtClean="0"/>
              <a:t>возникновение </a:t>
            </a:r>
            <a:r>
              <a:rPr lang="ru-RU" dirty="0"/>
              <a:t>организованного движения </a:t>
            </a:r>
            <a:r>
              <a:rPr lang="ru-RU" dirty="0" err="1"/>
              <a:t>трейнсерфера</a:t>
            </a:r>
            <a:r>
              <a:rPr lang="ru-RU" dirty="0"/>
              <a:t> с 2010 года;</a:t>
            </a:r>
          </a:p>
          <a:p>
            <a:pPr algn="just" fontAlgn="t"/>
            <a:r>
              <a:rPr lang="ru-RU" dirty="0" smtClean="0"/>
              <a:t>привлечение </a:t>
            </a:r>
            <a:r>
              <a:rPr lang="ru-RU" dirty="0"/>
              <a:t>внимания СМИ к проблеме: рекламные щиты могут оказывать обратное действие, так как подробно не разъясняют последствия и опасность для жизни;</a:t>
            </a:r>
          </a:p>
          <a:p>
            <a:pPr algn="just" fontAlgn="t"/>
            <a:r>
              <a:rPr lang="ru-RU" dirty="0" smtClean="0"/>
              <a:t>массовое </a:t>
            </a:r>
            <a:r>
              <a:rPr lang="ru-RU" dirty="0"/>
              <a:t>распространения видеороликов, демонстрирующих лихой процесс поездки сверху на вагоне.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71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231392"/>
            <a:ext cx="9603275" cy="622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Если подросток возвращается после прогулки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грязной одежде с разводами от машинного масла со специфическим запахом,</a:t>
            </a:r>
          </a:p>
          <a:p>
            <a:r>
              <a:rPr lang="ru-RU" dirty="0" smtClean="0"/>
              <a:t>есть </a:t>
            </a:r>
            <a:r>
              <a:rPr lang="ru-RU" dirty="0"/>
              <a:t>царапины на коже, синяки — </a:t>
            </a:r>
            <a:r>
              <a:rPr lang="ru-RU" b="1" dirty="0"/>
              <a:t>это сигнализирует о том, что его здоровью и жизни угрожает опасность. </a:t>
            </a:r>
          </a:p>
          <a:p>
            <a:pPr marL="0" indent="354013">
              <a:buNone/>
            </a:pPr>
            <a:r>
              <a:rPr lang="ru-RU" b="1" dirty="0"/>
              <a:t>В экипировку </a:t>
            </a:r>
            <a:r>
              <a:rPr lang="ru-RU" b="1" dirty="0" err="1"/>
              <a:t>зацеперов</a:t>
            </a:r>
            <a:r>
              <a:rPr lang="ru-RU" b="1" dirty="0"/>
              <a:t> входит</a:t>
            </a:r>
            <a:r>
              <a:rPr lang="ru-RU" dirty="0"/>
              <a:t>: </a:t>
            </a:r>
            <a:r>
              <a:rPr lang="ru-RU" dirty="0" smtClean="0"/>
              <a:t>садовые </a:t>
            </a:r>
            <a:r>
              <a:rPr lang="ru-RU" dirty="0"/>
              <a:t>перчатки, лыжные очки, трос со страховкой, устройство для переговоров на расстоянии, шлем с </a:t>
            </a:r>
            <a:r>
              <a:rPr lang="ru-RU" dirty="0" err="1"/>
              <a:t>экшен</a:t>
            </a:r>
            <a:r>
              <a:rPr lang="ru-RU" dirty="0"/>
              <a:t>-камерой, вакуумная присоска. </a:t>
            </a:r>
          </a:p>
          <a:p>
            <a:pPr marL="0" indent="0" algn="ctr">
              <a:buNone/>
            </a:pPr>
            <a:r>
              <a:rPr lang="ru-RU" b="1" dirty="0"/>
              <a:t>Если вы нашли похожие предметы в личных вещах своих детей — срочно обращайтесь за помощью к специалистам!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01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/>
              <a:t>ЧВК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Рёдан</a:t>
            </a:r>
            <a:r>
              <a:rPr lang="ru-RU" sz="2000" b="1" dirty="0" smtClean="0"/>
              <a:t>» </a:t>
            </a:r>
            <a:r>
              <a:rPr lang="ru-RU" sz="2000" dirty="0"/>
              <a:t>— новая молодежная </a:t>
            </a:r>
            <a:r>
              <a:rPr lang="ru-RU" sz="2000" dirty="0" smtClean="0"/>
              <a:t>субкультура любителей аниме. </a:t>
            </a:r>
            <a:br>
              <a:rPr lang="ru-RU" sz="2000" dirty="0" smtClean="0"/>
            </a:br>
            <a:r>
              <a:rPr lang="ru-RU" sz="2000" dirty="0" smtClean="0"/>
              <a:t>Её </a:t>
            </a:r>
            <a:r>
              <a:rPr lang="ru-RU" sz="2000" dirty="0"/>
              <a:t>представители носят длинные волосы, клетчатые штаны, используют символику с пауком и цифрой </a:t>
            </a:r>
            <a:r>
              <a:rPr lang="ru-RU" sz="2000" dirty="0" smtClean="0"/>
              <a:t>4, у некоторых есть тату.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5225297" cy="345061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Манга</a:t>
            </a:r>
            <a:r>
              <a:rPr lang="ru-RU" dirty="0" smtClean="0"/>
              <a:t> </a:t>
            </a:r>
            <a:r>
              <a:rPr lang="ru-RU" dirty="0"/>
              <a:t>“</a:t>
            </a:r>
            <a:r>
              <a:rPr lang="ru-RU" dirty="0" err="1"/>
              <a:t>Hunter</a:t>
            </a:r>
            <a:r>
              <a:rPr lang="ru-RU" dirty="0"/>
              <a:t> x </a:t>
            </a:r>
            <a:r>
              <a:rPr lang="ru-RU" dirty="0" err="1"/>
              <a:t>Hunter</a:t>
            </a:r>
            <a:r>
              <a:rPr lang="ru-RU" dirty="0"/>
              <a:t>” и </a:t>
            </a:r>
            <a:r>
              <a:rPr lang="ru-RU" dirty="0" smtClean="0"/>
              <a:t>одноименное аниме является идейным источником субкультуры. </a:t>
            </a:r>
            <a:r>
              <a:rPr lang="ru-RU" dirty="0"/>
              <a:t>По сюжету, “</a:t>
            </a:r>
            <a:r>
              <a:rPr lang="ru-RU" dirty="0" err="1"/>
              <a:t>Геней</a:t>
            </a:r>
            <a:r>
              <a:rPr lang="ru-RU" dirty="0"/>
              <a:t> </a:t>
            </a:r>
            <a:r>
              <a:rPr lang="ru-RU" dirty="0" err="1"/>
              <a:t>Рёдан</a:t>
            </a:r>
            <a:r>
              <a:rPr lang="ru-RU" dirty="0"/>
              <a:t>” — это преступная организация, также известная как “Призрачная труппа” или “Паук</a:t>
            </a:r>
            <a:r>
              <a:rPr lang="ru-RU" dirty="0" smtClean="0"/>
              <a:t>”.</a:t>
            </a:r>
          </a:p>
          <a:p>
            <a:r>
              <a:rPr lang="ru-RU" smtClean="0"/>
              <a:t>Условно </a:t>
            </a:r>
            <a:r>
              <a:rPr lang="ru-RU"/>
              <a:t>делятся на три лагеря: первый поддерживает насилие и намерен драться, вторые "за мир" и хотят только обороняться от нападок, а третьи сохраняют нейтралитет и стремятся не вмешиваться в драку ни при каких обстоятельствах.</a:t>
            </a:r>
            <a:endParaRPr lang="ru-RU" dirty="0" smtClean="0"/>
          </a:p>
          <a:p>
            <a:r>
              <a:rPr lang="ru-RU" dirty="0" smtClean="0"/>
              <a:t>Выступают </a:t>
            </a:r>
            <a:r>
              <a:rPr lang="ru-RU" dirty="0"/>
              <a:t>против футбольных </a:t>
            </a:r>
            <a:r>
              <a:rPr lang="ru-RU" dirty="0" smtClean="0"/>
              <a:t>фанатов</a:t>
            </a:r>
            <a:r>
              <a:rPr lang="ru-RU" dirty="0"/>
              <a:t>, </a:t>
            </a:r>
            <a:r>
              <a:rPr lang="ru-RU" dirty="0" smtClean="0"/>
              <a:t>скинхедов, "</a:t>
            </a:r>
            <a:r>
              <a:rPr lang="ru-RU" dirty="0" err="1" smtClean="0"/>
              <a:t>оффников</a:t>
            </a:r>
            <a:r>
              <a:rPr lang="ru-RU" dirty="0" smtClean="0"/>
              <a:t>" </a:t>
            </a:r>
            <a:r>
              <a:rPr lang="ru-RU" dirty="0"/>
              <a:t>и </a:t>
            </a:r>
            <a:r>
              <a:rPr lang="ru-RU" dirty="0" smtClean="0"/>
              <a:t>мигрантов, устраивая </a:t>
            </a:r>
            <a:r>
              <a:rPr lang="ru-RU" dirty="0"/>
              <a:t>потасовки в торговых центрах по всей </a:t>
            </a:r>
            <a:r>
              <a:rPr lang="ru-RU" dirty="0" smtClean="0"/>
              <a:t>стране.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76" y="2401824"/>
            <a:ext cx="4792505" cy="26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003" y="868020"/>
            <a:ext cx="9603275" cy="1049235"/>
          </a:xfrm>
        </p:spPr>
        <p:txBody>
          <a:bodyPr/>
          <a:lstStyle/>
          <a:p>
            <a:pPr algn="ctr"/>
            <a:r>
              <a:rPr lang="ru-RU" b="1" dirty="0"/>
              <a:t>Курение – одна из форм </a:t>
            </a:r>
            <a:r>
              <a:rPr lang="ru-RU" b="1" dirty="0" err="1"/>
              <a:t>девиантного</a:t>
            </a:r>
            <a:r>
              <a:rPr lang="ru-RU" b="1" dirty="0"/>
              <a:t> (отклоняющегося) поведения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1896" y="1980186"/>
            <a:ext cx="621792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одной из причин развития множественных патологий и развития многих летальных заболеваний.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поступлении в организм табачного дыма нарушается проведение нервных импульсов, которые ответственны за состояние большинства органов и систем.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3" descr="https://cdn.culture.ru/images/ceee2f97-e637-595a-b3fc-f72e100071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65" y="1977645"/>
            <a:ext cx="3983386" cy="28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1896" y="4495419"/>
            <a:ext cx="8213915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статистике, ВОЗ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от курения умирает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миллионов человек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3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6E6531A-0776-43BA-A852-5FB5C7753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8C5273F-2B84-46BF-A94F-1A20E13B3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3F92F6-1CC9-7703-F039-E03CBE830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84" y="852936"/>
            <a:ext cx="7513831" cy="44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6E6531A-0776-43BA-A852-5FB5C7753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C5273F-2B84-46BF-A94F-1A20E13B3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313168-FFFD-9EA8-5500-8972F3256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273"/>
          <a:stretch/>
        </p:blipFill>
        <p:spPr>
          <a:xfrm>
            <a:off x="1857855" y="1098006"/>
            <a:ext cx="8440388" cy="39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492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436</TotalTime>
  <Words>1214</Words>
  <Application>Microsoft Office PowerPoint</Application>
  <PresentationFormat>Широкоэкранный</PresentationFormat>
  <Paragraphs>131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Gill Sans MT</vt:lpstr>
      <vt:lpstr>Times New Roman</vt:lpstr>
      <vt:lpstr>Галерея</vt:lpstr>
      <vt:lpstr>Муниципальное автономное учреждение дополнительного образования «Рязанский городской Дворец детского творчества» </vt:lpstr>
      <vt:lpstr>Отклоняющееся (девиантное) поведение – СТОЙКО повторяющееся поведение, не соответствующее общепринятым социальным нормам и наносящее ущерб самому человеку, окружающим людям и имуществу. </vt:lpstr>
      <vt:lpstr>Зацепинг, или трейнсерфинг (от англ. Train surfing), - езда на крыше транспортных составов (электрички, метро, автобуса), между или под вагонами.</vt:lpstr>
      <vt:lpstr>факторы способствуюЩИЕ желанию проехать на крыше поезда </vt:lpstr>
      <vt:lpstr>Если подросток возвращается после прогулки </vt:lpstr>
      <vt:lpstr>ЧВК «Рёдан» — новая молодежная субкультура любителей аниме.  Её представители носят длинные волосы, клетчатые штаны, используют символику с пауком и цифрой 4, у некоторых есть тату.    </vt:lpstr>
      <vt:lpstr>Курение – одна из форм девиантного (отклоняющегося) поведения</vt:lpstr>
      <vt:lpstr>Презентация PowerPoint</vt:lpstr>
      <vt:lpstr>Презентация PowerPoint</vt:lpstr>
      <vt:lpstr>кальян</vt:lpstr>
      <vt:lpstr>Презентация PowerPoint</vt:lpstr>
      <vt:lpstr>Презентация PowerPoint</vt:lpstr>
      <vt:lpstr>ВЛИЯНИЕ КУРИТЕЛЬНЫХ ГАДЖЕТОВ НА ОРГАНИЗМ ПОДРОСТКОВ </vt:lpstr>
      <vt:lpstr>побочные действия от парения</vt:lpstr>
      <vt:lpstr>наряду с привыканием к никотину существует зависимость психологическая</vt:lpstr>
      <vt:lpstr>в руках курильщика электронное устройство превратитЬся в бомбу замедленного действия</vt:lpstr>
      <vt:lpstr>СОль</vt:lpstr>
      <vt:lpstr>Презентация PowerPoint</vt:lpstr>
      <vt:lpstr>Все признаки употребления соли проявляются сразу же.  Действие наркотика соль отражается в первую очередь НА ВНЕШНОСТИ: </vt:lpstr>
      <vt:lpstr>Насвай </vt:lpstr>
      <vt:lpstr>Презентация PowerPoint</vt:lpstr>
      <vt:lpstr>Снюс </vt:lpstr>
      <vt:lpstr>СНЮС («тихий убийца»)</vt:lpstr>
      <vt:lpstr>Презентация PowerPoint</vt:lpstr>
      <vt:lpstr>Презентация PowerPoint</vt:lpstr>
      <vt:lpstr>Презентация PowerPoint</vt:lpstr>
      <vt:lpstr>КАК УЗНАТЬ, ЧТО ПОДРОСТОК УПОТРЕЛЯЕТ СНЮС </vt:lpstr>
      <vt:lpstr>ПОЧЕМУ ПОДРОСТКИ УПОТРЕБЛЯЮТ ПСИХО-АКТИВНЫЕ ВЕЩЕСТВА (ПАВ) и совершают рискованные поступки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 Паршина</cp:lastModifiedBy>
  <cp:revision>71</cp:revision>
  <dcterms:created xsi:type="dcterms:W3CDTF">2023-02-10T13:25:59Z</dcterms:created>
  <dcterms:modified xsi:type="dcterms:W3CDTF">2023-03-02T13:27:42Z</dcterms:modified>
</cp:coreProperties>
</file>